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xl/worksheets/sheet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Metadata/LabelInfo.xml" ContentType="application/vnd.ms-office.classificationlabels+xml"/>
  <Override PartName="/xl/webextensions/taskpanes.xml" ContentType="application/vnd.ms-office.webextensiontaskpanes+xml"/>
  <Override PartName="/xl/webextensions/webextension1.xml" ContentType="application/vnd.ms-office.webextension+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6" Type="http://schemas.microsoft.com/office/2011/relationships/webextensiontaskpanes" Target="xl/webextensions/taskpanes.xml"/><Relationship Id="rId5" Type="http://schemas.microsoft.com/office/2020/02/relationships/classificationlabels" Target="docMetadata/LabelInfo.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8619"/>
  <workbookPr/>
  <mc:AlternateContent xmlns:mc="http://schemas.openxmlformats.org/markup-compatibility/2006">
    <mc:Choice Requires="x15">
      <x15ac:absPath xmlns:x15ac="http://schemas.microsoft.com/office/spreadsheetml/2010/11/ac" url="https://arup.sharepoint.com/teams/prj-30307900/Shared Documents/04 Internal Data/05 Reports/01 Infra/Drainage Strategy/SS2/"/>
    </mc:Choice>
  </mc:AlternateContent>
  <xr:revisionPtr revIDLastSave="0" documentId="8_{5F275565-6542-49BF-9662-114F1D78CB34}" xr6:coauthVersionLast="47" xr6:coauthVersionMax="47" xr10:uidLastSave="{00000000-0000-0000-0000-000000000000}"/>
  <bookViews>
    <workbookView xWindow="-96" yWindow="-96" windowWidth="23232" windowHeight="13872" xr2:uid="{00000000-000D-0000-FFFF-FFFF00000000}"/>
  </bookViews>
  <sheets>
    <sheet name="Sheet1" sheetId="4" r:id="rId1"/>
  </sheets>
  <definedNames>
    <definedName name="Date" comment="{&quot;SkabelonDesign&quot;:{&quot;type&quot;:&quot;Text&quot;,&quot;binding&quot;:&quot;Doc.Prop.Date&quot;}}">#REF!</definedName>
    <definedName name="Job_Number_Initials" comment="{&quot;SkabelonDesign&quot;:{&quot;type&quot;:&quot;Text&quot;,&quot;binding&quot;:&quot;Doc.Prop.JobNo_Initials&quot;}}">#REF!</definedName>
    <definedName name="Job_Title" comment="{&quot;SkabelonDesign&quot;:{&quot;type&quot;:&quot;Text&quot;,&quot;binding&quot;:&quot;Doc.Prop.JobTitle&quot;}}">#REF!</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22" uniqueCount="22">
  <si>
    <t>Bullsbrook Road Sub-station</t>
  </si>
  <si>
    <t xml:space="preserve">71554/APP/2025/47 </t>
  </si>
  <si>
    <t>LLFA Planning Application Review</t>
  </si>
  <si>
    <t>Comment Responses</t>
  </si>
  <si>
    <t>Parameter</t>
  </si>
  <si>
    <t xml:space="preserve">Assessment &amp; Reasoning </t>
  </si>
  <si>
    <t>Response</t>
  </si>
  <si>
    <t xml:space="preserve">3a) Runoff Destination (at site boundary) </t>
  </si>
  <si>
    <t xml:space="preserve">MORE INFORMATION REQUIRED – The applicant should consider implementing small-scale SuDS, such as raingardens and tree pits, in the margins of the site, or justify their exclusion. </t>
  </si>
  <si>
    <t xml:space="preserve">There are no opportunities for tree pits within the sub-compound, as there are no trees permitted.
Marginal rain gardens within the sub-compound were considered, but were discounted due maintenance requirements within a restricted area.  Instead, opportunities for rain gardens and tree pits will be explored when developing the surrounding car parking as part of the wider masterplan.  </t>
  </si>
  <si>
    <t>3c) Peak Flow Control</t>
  </si>
  <si>
    <t xml:space="preserve">FAIL – The proposed runoff rate is not the greenfield runoff rate, nor has it met Hillingdon’s guidance of 1-2l/s. The proposed runoff rate must be reduced as much as possible, and a site constraints plan provided where guidance cannot be met. </t>
  </si>
  <si>
    <t>As discussed in the meeting of 24/10/24 (minutes agreed by Metis by email 04/11/24) and outlined in the report, existing drained areas and runoff rates have been used when considering storm water restrictions.  This is because the application boundary is less than 1ha, not in a Critical Drainage Area, and not in an area at risk of surface water flooding, this is not classed as a major development in accordance with LBH criteria.  As such, the requirements of LBH Local Plan Part 2 Policy DMEI 10 do not apply.</t>
  </si>
  <si>
    <t xml:space="preserve">3d) Volume Control </t>
  </si>
  <si>
    <t xml:space="preserve">MORE INFORMATION REQUIRED – The applicant should provide the greenfield, existing and proposed runoff volumes for a 6 hour 1 in 100 year rainfall event. </t>
  </si>
  <si>
    <r>
      <t>InfoDrainage Calculated Greenfield Volume (FEH2022). 100 Year 360 Minute Storm = 62.408m</t>
    </r>
    <r>
      <rPr>
        <vertAlign val="superscript"/>
        <sz val="11"/>
        <color theme="1"/>
        <rFont val="Arial"/>
        <family val="2"/>
      </rPr>
      <t xml:space="preserve">3
</t>
    </r>
    <r>
      <rPr>
        <sz val="11"/>
        <color theme="1"/>
        <rFont val="Arial"/>
        <family val="2"/>
      </rPr>
      <t xml:space="preserve">
Post development 100 year 360 minute (+40%CC)  = 155.77m</t>
    </r>
    <r>
      <rPr>
        <vertAlign val="superscript"/>
        <sz val="11"/>
        <color theme="1"/>
        <rFont val="Arial"/>
        <family val="2"/>
      </rPr>
      <t xml:space="preserve">3
</t>
    </r>
    <r>
      <rPr>
        <sz val="11"/>
        <color theme="1"/>
        <rFont val="Arial"/>
        <family val="2"/>
      </rPr>
      <t xml:space="preserve">
Pre and post development impermeable areas are similar, and as such pre and post development discharge volumes will be similar.</t>
    </r>
  </si>
  <si>
    <t>3e) Flood Risk</t>
  </si>
  <si>
    <t xml:space="preserve">FAIL – The applicant must demonstrate how exceedance flows are suitably managed and add the exceedance flow routes to the drainage layout. 
MORE INFROMATION REQUIRED – The InfoDrainage calculations should use the entire site area, not just the impermeable area. This is to represent a worst-case scenario because, following prolonged periods of rainfall, it is likely that any permeable areas will be saturated and act as impermeable, therefore any rainfall is likely to runoff the surface and enter the drainage system. 
MORE INFORMATION REQUIRED – The calculations do not use the latest rainfall data (FEH22). </t>
  </si>
  <si>
    <t>Exceedance flow routes have been added to the layout.  See attached updated layout.
A contribution from permeable areas that could enter the drainage system has been added to the model.
The network was modelled using InfoDrainage 2023, which does not allow FEH 2022.  The network has been re-modelled with InfoDrainage 2024 using FEH 2022.  See attached results</t>
  </si>
  <si>
    <t>3f) Maintenance</t>
  </si>
  <si>
    <t xml:space="preserve">FAIL – The drainage strategy does not contain the maintenance tasks and frequencies for all proposed drainage components. </t>
  </si>
  <si>
    <t>Maintenance strategy attached.</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8">
    <font>
      <sz val="11"/>
      <color theme="1"/>
      <name val="Arial"/>
      <family val="2"/>
    </font>
    <font>
      <b/>
      <sz val="15"/>
      <color theme="3"/>
      <name val="Arial"/>
      <family val="2"/>
    </font>
    <font>
      <b/>
      <sz val="13"/>
      <color theme="3"/>
      <name val="Arial"/>
      <family val="2"/>
    </font>
    <font>
      <b/>
      <sz val="11"/>
      <color theme="3"/>
      <name val="Arial"/>
      <family val="2"/>
    </font>
    <font>
      <sz val="18"/>
      <color theme="3"/>
      <name val="Arial"/>
      <family val="2"/>
    </font>
    <font>
      <b/>
      <sz val="11"/>
      <color theme="1"/>
      <name val="Arial"/>
      <family val="2"/>
    </font>
    <font>
      <b/>
      <sz val="11"/>
      <name val="Arial"/>
      <family val="2"/>
    </font>
    <font>
      <vertAlign val="superscript"/>
      <sz val="11"/>
      <color theme="1"/>
      <name val="Arial"/>
      <family val="2"/>
    </font>
  </fonts>
  <fills count="3">
    <fill>
      <patternFill patternType="none"/>
    </fill>
    <fill>
      <patternFill patternType="gray125"/>
    </fill>
    <fill>
      <patternFill patternType="solid">
        <fgColor theme="0" tint="-0.249977111117893"/>
        <bgColor indexed="64"/>
      </patternFill>
    </fill>
  </fills>
  <borders count="5">
    <border>
      <left/>
      <right/>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right/>
      <top style="thin">
        <color theme="4"/>
      </top>
      <bottom style="double">
        <color theme="4"/>
      </bottom>
      <diagonal/>
    </border>
  </borders>
  <cellStyleXfs count="7">
    <xf numFmtId="0" fontId="0" fillId="0" borderId="0"/>
    <xf numFmtId="0" fontId="4" fillId="0" borderId="0" applyNumberFormat="0" applyFill="0" applyBorder="0" applyAlignment="0" applyProtection="0"/>
    <xf numFmtId="0" fontId="1" fillId="0" borderId="1" applyNumberFormat="0" applyFill="0" applyAlignment="0" applyProtection="0"/>
    <xf numFmtId="0" fontId="2" fillId="0" borderId="2" applyNumberFormat="0" applyFill="0" applyAlignment="0" applyProtection="0"/>
    <xf numFmtId="0" fontId="3" fillId="0" borderId="3" applyNumberFormat="0" applyFill="0" applyAlignment="0" applyProtection="0"/>
    <xf numFmtId="0" fontId="6" fillId="0" borderId="0" applyNumberFormat="0" applyFill="0" applyBorder="0" applyAlignment="0" applyProtection="0"/>
    <xf numFmtId="0" fontId="5" fillId="0" borderId="4" applyNumberFormat="0" applyFill="0" applyAlignment="0" applyProtection="0"/>
  </cellStyleXfs>
  <cellXfs count="7">
    <xf numFmtId="0" fontId="0" fillId="0" borderId="0" xfId="0"/>
    <xf numFmtId="0" fontId="0" fillId="0" borderId="0" xfId="0" applyAlignment="1">
      <alignment vertical="top"/>
    </xf>
    <xf numFmtId="0" fontId="0" fillId="0" borderId="0" xfId="0" applyAlignment="1">
      <alignment vertical="top" wrapText="1"/>
    </xf>
    <xf numFmtId="0" fontId="6" fillId="0" borderId="0" xfId="5" applyAlignment="1">
      <alignment vertical="top"/>
    </xf>
    <xf numFmtId="0" fontId="5" fillId="2" borderId="0" xfId="0" applyFont="1" applyFill="1" applyAlignment="1">
      <alignment vertical="top"/>
    </xf>
    <xf numFmtId="0" fontId="5" fillId="2" borderId="0" xfId="0" applyFont="1" applyFill="1" applyAlignment="1">
      <alignment vertical="top" wrapText="1"/>
    </xf>
    <xf numFmtId="0" fontId="5" fillId="0" borderId="0" xfId="0" applyFont="1" applyAlignment="1">
      <alignment vertical="top"/>
    </xf>
  </cellXfs>
  <cellStyles count="7">
    <cellStyle name="Heading 1" xfId="2" builtinId="16" customBuiltin="1"/>
    <cellStyle name="Heading 2" xfId="3" builtinId="17" customBuiltin="1"/>
    <cellStyle name="Heading 3" xfId="4" builtinId="18" customBuiltin="1"/>
    <cellStyle name="Heading 4" xfId="5" builtinId="19" customBuiltin="1"/>
    <cellStyle name="Normal" xfId="0" builtinId="0" customBuiltin="1"/>
    <cellStyle name="Title" xfId="1" builtinId="15" customBuiltin="1"/>
    <cellStyle name="Total" xfId="6" builtinId="25" customBuiltin="1"/>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4.xml"/><Relationship Id="rId3" Type="http://schemas.openxmlformats.org/officeDocument/2006/relationships/styles" Target="styles.xml"/><Relationship Id="rId7" Type="http://schemas.openxmlformats.org/officeDocument/2006/relationships/customXml" Target="../customXml/item3.xml"/><Relationship Id="rId2" Type="http://schemas.openxmlformats.org/officeDocument/2006/relationships/theme" Target="theme/theme1.xml"/><Relationship Id="rId1" Type="http://schemas.openxmlformats.org/officeDocument/2006/relationships/worksheet" Target="worksheets/sheet1.xml"/><Relationship Id="rId6" Type="http://schemas.openxmlformats.org/officeDocument/2006/relationships/customXml" Target="../customXml/item2.xml"/><Relationship Id="rId5" Type="http://schemas.openxmlformats.org/officeDocument/2006/relationships/customXml" Target="../customXml/item1.xml"/><Relationship Id="rId4" Type="http://schemas.openxmlformats.org/officeDocument/2006/relationships/sharedStrings" Target="sharedStrings.xml"/><Relationship Id="rId9" Type="http://schemas.openxmlformats.org/officeDocument/2006/relationships/customXml" Target="../customXml/item5.xml"/></Relationships>
</file>

<file path=xl/theme/theme1.xml><?xml version="1.0" encoding="utf-8"?>
<a:theme xmlns:a="http://schemas.openxmlformats.org/drawingml/2006/main" name="Office Theme">
  <a:themeElements>
    <a:clrScheme name="Arup">
      <a:dk1>
        <a:srgbClr val="000000"/>
      </a:dk1>
      <a:lt1>
        <a:srgbClr val="FFFFFF"/>
      </a:lt1>
      <a:dk2>
        <a:srgbClr val="E61E28"/>
      </a:dk2>
      <a:lt2>
        <a:srgbClr val="FFFFFF"/>
      </a:lt2>
      <a:accent1>
        <a:srgbClr val="E61E28"/>
      </a:accent1>
      <a:accent2>
        <a:srgbClr val="7D4196"/>
      </a:accent2>
      <a:accent3>
        <a:srgbClr val="005AAA"/>
      </a:accent3>
      <a:accent4>
        <a:srgbClr val="32A4A0"/>
      </a:accent4>
      <a:accent5>
        <a:srgbClr val="C83C96"/>
      </a:accent5>
      <a:accent6>
        <a:srgbClr val="4BA046"/>
      </a:accent6>
      <a:hlink>
        <a:srgbClr val="606062"/>
      </a:hlink>
      <a:folHlink>
        <a:srgbClr val="C9C9CA"/>
      </a:folHlink>
    </a:clrScheme>
    <a:fontScheme name="Office">
      <a:majorFont>
        <a:latin typeface="Calibri Light" panose="020F0302020204030204"/>
        <a:ea typeface=""/>
        <a:cs typeface=""/>
        <a:font script="Jpan" typeface="Yu Gothic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ebextensions/_rels/taskpanes.xml.rels><?xml version="1.0" encoding="UTF-8" standalone="yes"?>
<Relationships xmlns="http://schemas.openxmlformats.org/package/2006/relationships"><Relationship Id="rId1" Type="http://schemas.microsoft.com/office/2011/relationships/webextension" Target="webextension1.xml"/></Relationships>
</file>

<file path=xl/webextensions/taskpanes.xml><?xml version="1.0" encoding="utf-8"?>
<wetp:taskpanes xmlns:wetp="http://schemas.microsoft.com/office/webextensions/taskpanes/2010/11">
  <wetp:taskpane dockstate="right" visibility="0" width="438" row="1">
    <wetp:webextensionref xmlns:r="http://schemas.openxmlformats.org/officeDocument/2006/relationships" r:id="rId1"/>
  </wetp:taskpane>
</wetp:taskpanes>
</file>

<file path=xl/webextensions/webextension1.xml><?xml version="1.0" encoding="utf-8"?>
<we:webextension xmlns:we="http://schemas.microsoft.com/office/webextensions/webextension/2010/11" id="{4692B0A4-A90A-4BBD-9E56-039AC1307E61}">
  <we:reference id="919dff7a-7253-4f9d-997f-8e0132e05c0f" version="1.1.0.1" store="EXCatalog" storeType="EXCatalog"/>
  <we:alternateReferences/>
  <we:properties/>
  <we:bindings/>
  <we:snapshot xmlns:r="http://schemas.openxmlformats.org/officeDocument/2006/relationships"/>
  <we:extLst>
    <a:ext xmlns:a="http://schemas.openxmlformats.org/drawingml/2006/main" uri="{D87F86FE-615C-45B5-9D79-34F1136793EB}">
      <we:containsCustomFunctions/>
    </a:ext>
  </we:extLst>
</we:webextension>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4D504E6-FF23-42EF-A4AB-971259469FAD}">
  <dimension ref="A1:J26"/>
  <sheetViews>
    <sheetView tabSelected="1" workbookViewId="0">
      <selection activeCell="F11" sqref="F11"/>
    </sheetView>
  </sheetViews>
  <sheetFormatPr defaultColWidth="8.75" defaultRowHeight="13.9"/>
  <cols>
    <col min="1" max="1" width="20.625" style="1" customWidth="1"/>
    <col min="2" max="3" width="50.625" style="1" customWidth="1"/>
    <col min="4" max="16384" width="8.75" style="1"/>
  </cols>
  <sheetData>
    <row r="1" spans="1:3">
      <c r="A1" s="1" t="s">
        <v>0</v>
      </c>
    </row>
    <row r="2" spans="1:3">
      <c r="A2" s="1" t="s">
        <v>1</v>
      </c>
    </row>
    <row r="4" spans="1:3" ht="14.1">
      <c r="A4" s="6" t="s">
        <v>2</v>
      </c>
    </row>
    <row r="5" spans="1:3" ht="14.1">
      <c r="A5" s="6" t="s">
        <v>3</v>
      </c>
    </row>
    <row r="7" spans="1:3" ht="14.1">
      <c r="A7" s="4" t="s">
        <v>4</v>
      </c>
      <c r="B7" s="5" t="s">
        <v>5</v>
      </c>
      <c r="C7" s="4" t="s">
        <v>6</v>
      </c>
    </row>
    <row r="8" spans="1:3" ht="140.1" customHeight="1">
      <c r="A8" s="2" t="s">
        <v>7</v>
      </c>
      <c r="B8" s="2" t="s">
        <v>8</v>
      </c>
      <c r="C8" s="2" t="s">
        <v>9</v>
      </c>
    </row>
    <row r="9" spans="1:3" ht="149.65" customHeight="1">
      <c r="A9" s="2" t="s">
        <v>10</v>
      </c>
      <c r="B9" s="2" t="s">
        <v>11</v>
      </c>
      <c r="C9" s="2" t="s">
        <v>12</v>
      </c>
    </row>
    <row r="10" spans="1:3" ht="147.6" customHeight="1">
      <c r="A10" s="2" t="s">
        <v>13</v>
      </c>
      <c r="B10" s="2" t="s">
        <v>14</v>
      </c>
      <c r="C10" s="2" t="s">
        <v>15</v>
      </c>
    </row>
    <row r="11" spans="1:3" ht="208.15" customHeight="1">
      <c r="A11" s="1" t="s">
        <v>16</v>
      </c>
      <c r="B11" s="2" t="s">
        <v>17</v>
      </c>
      <c r="C11" s="2" t="s">
        <v>18</v>
      </c>
    </row>
    <row r="12" spans="1:3" ht="38.1" customHeight="1">
      <c r="A12" s="1" t="s">
        <v>19</v>
      </c>
      <c r="B12" s="2" t="s">
        <v>20</v>
      </c>
      <c r="C12" s="1" t="s">
        <v>21</v>
      </c>
    </row>
    <row r="26" spans="10:10" ht="14.1">
      <c r="J26" s="3"/>
    </row>
  </sheetData>
  <pageMargins left="0.7" right="0.7" top="0.75" bottom="0.75" header="0.3" footer="0.3"/>
  <pageSetup paperSize="9" orientation="portrait" horizontalDpi="300" verticalDpi="300"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ata and Document" ma:contentTypeID="0x0101002392094CBAD04C3AB0B65532217FA45A0100ACA019E0C3A3B44FA7A997605A8EF88C" ma:contentTypeVersion="19" ma:contentTypeDescription="" ma:contentTypeScope="" ma:versionID="d462a4bf1d0c8175bf2d9778ac1af3e2">
  <xsd:schema xmlns:xsd="http://www.w3.org/2001/XMLSchema" xmlns:xs="http://www.w3.org/2001/XMLSchema" xmlns:p="http://schemas.microsoft.com/office/2006/metadata/properties" xmlns:ns2="6655d612-3260-458f-8a45-e9da632a19cc" xmlns:ns3="bdbd53dc-bc27-4a3f-bf69-eb1938e2e984" targetNamespace="http://schemas.microsoft.com/office/2006/metadata/properties" ma:root="true" ma:fieldsID="51a8b08dd6885e569503b63d9781df88" ns2:_="" ns3:_="">
    <xsd:import namespace="6655d612-3260-458f-8a45-e9da632a19cc"/>
    <xsd:import namespace="bdbd53dc-bc27-4a3f-bf69-eb1938e2e984"/>
    <xsd:element name="properties">
      <xsd:complexType>
        <xsd:sequence>
          <xsd:element name="documentManagement">
            <xsd:complexType>
              <xsd:all>
                <xsd:element ref="ns2:CO_Description" minOccurs="0"/>
                <xsd:element ref="ns2:nc695c5aeb184e52bf78fb52672e0b9d" minOccurs="0"/>
                <xsd:element ref="ns2:TaxCatchAll" minOccurs="0"/>
                <xsd:element ref="ns2:TaxCatchAllLabel" minOccurs="0"/>
                <xsd:element ref="ns2:ja38ea1158ed452e9308a795972805b9" minOccurs="0"/>
                <xsd:element ref="ns2:o9707bc871d6428696dc7fdce2fc1966" minOccurs="0"/>
                <xsd:element ref="ns2:Arup_TeamSpaceProjectStage" minOccurs="0"/>
                <xsd:element ref="ns2:Arup_TeamSpaceDocumentStatus" minOccurs="0"/>
                <xsd:element ref="ns2:Arup_TeamSpaceWorkstreamInternal" minOccurs="0"/>
                <xsd:element ref="ns2:Arup_TeamSpaceMustRead" minOccurs="0"/>
                <xsd:element ref="ns2:Arup_TeamSpaceDeliverable" minOccurs="0"/>
                <xsd:element ref="ns2:TeamSpaceRevision" minOccurs="0"/>
                <xsd:element ref="ns3:MediaServiceMetadata" minOccurs="0"/>
                <xsd:element ref="ns3:MediaServiceFastMetadata" minOccurs="0"/>
                <xsd:element ref="ns3:MediaServiceSearchProperties" minOccurs="0"/>
                <xsd:element ref="ns3:MediaServiceObjectDetectorVersions" minOccurs="0"/>
                <xsd:element ref="ns3:lcf76f155ced4ddcb4097134ff3c332f" minOccurs="0"/>
                <xsd:element ref="ns3:MediaServiceDateTaken" minOccurs="0"/>
                <xsd:element ref="ns3:MediaServiceOCR" minOccurs="0"/>
                <xsd:element ref="ns3:MediaServiceGenerationTime" minOccurs="0"/>
                <xsd:element ref="ns3:MediaServiceEventHashCode"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655d612-3260-458f-8a45-e9da632a19cc" elementFormDefault="qualified">
    <xsd:import namespace="http://schemas.microsoft.com/office/2006/documentManagement/types"/>
    <xsd:import namespace="http://schemas.microsoft.com/office/infopath/2007/PartnerControls"/>
    <xsd:element name="CO_Description" ma:index="8" nillable="true" ma:displayName="Description" ma:internalName="CO_Description">
      <xsd:simpleType>
        <xsd:restriction base="dms:Note"/>
      </xsd:simpleType>
    </xsd:element>
    <xsd:element name="nc695c5aeb184e52bf78fb52672e0b9d" ma:index="9" nillable="true" ma:taxonomy="true" ma:internalName="nc695c5aeb184e52bf78fb52672e0b9d" ma:taxonomyFieldName="CO_Communities" ma:displayName="Community" ma:fieldId="{7c695c5a-eb18-4e52-bf78-fb52672e0b9d}" ma:taxonomyMulti="true" ma:sspId="00000000-0000-0000-0000-000000000000" ma:termSetId="00000000-0000-0000-0000-000000000000" ma:anchorId="00000000-0000-0000-0000-000000000000" ma:open="true" ma:isKeyword="false">
      <xsd:complexType>
        <xsd:sequence>
          <xsd:element ref="pc:Terms" minOccurs="0" maxOccurs="1"/>
        </xsd:sequence>
      </xsd:complexType>
    </xsd:element>
    <xsd:element name="TaxCatchAll" ma:index="10" nillable="true" ma:displayName="Taxonomy Catch All Column" ma:hidden="true" ma:list="{dbec0e38-b92b-4d71-927f-d4f300671b37}" ma:internalName="TaxCatchAll" ma:showField="CatchAllData" ma:web="6655d612-3260-458f-8a45-e9da632a19cc">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hidden="true" ma:list="{dbec0e38-b92b-4d71-927f-d4f300671b37}" ma:internalName="TaxCatchAllLabel" ma:readOnly="true" ma:showField="CatchAllDataLabel" ma:web="6655d612-3260-458f-8a45-e9da632a19cc">
      <xsd:complexType>
        <xsd:complexContent>
          <xsd:extension base="dms:MultiChoiceLookup">
            <xsd:sequence>
              <xsd:element name="Value" type="dms:Lookup" maxOccurs="unbounded" minOccurs="0" nillable="true"/>
            </xsd:sequence>
          </xsd:extension>
        </xsd:complexContent>
      </xsd:complexType>
    </xsd:element>
    <xsd:element name="ja38ea1158ed452e9308a795972805b9" ma:index="13" nillable="true" ma:taxonomy="true" ma:internalName="ja38ea1158ed452e9308a795972805b9" ma:taxonomyFieldName="CO_Topics" ma:displayName="Topic" ma:fieldId="{3a38ea11-58ed-452e-9308-a795972805b9}" ma:taxonomyMulti="true" ma:sspId="00000000-0000-0000-0000-000000000000" ma:termSetId="00000000-0000-0000-0000-000000000000" ma:anchorId="00000000-0000-0000-0000-000000000000" ma:open="true" ma:isKeyword="false">
      <xsd:complexType>
        <xsd:sequence>
          <xsd:element ref="pc:Terms" minOccurs="0" maxOccurs="1"/>
        </xsd:sequence>
      </xsd:complexType>
    </xsd:element>
    <xsd:element name="o9707bc871d6428696dc7fdce2fc1966" ma:index="15" nillable="true" ma:taxonomy="true" ma:internalName="o9707bc871d6428696dc7fdce2fc1966" ma:taxonomyFieldName="Arup_TypeOfContent" ma:displayName="Content Category" ma:fieldId="{89707bc8-71d6-4286-96dc-7fdce2fc1966}" ma:taxonomyMulti="true" ma:sspId="00000000-0000-0000-0000-000000000000" ma:termSetId="00000000-0000-0000-0000-000000000000" ma:anchorId="00000000-0000-0000-0000-000000000000" ma:open="false" ma:isKeyword="false">
      <xsd:complexType>
        <xsd:sequence>
          <xsd:element ref="pc:Terms" minOccurs="0" maxOccurs="1"/>
        </xsd:sequence>
      </xsd:complexType>
    </xsd:element>
    <xsd:element name="Arup_TeamSpaceProjectStage" ma:index="17" nillable="true" ma:displayName="Project Stage" ma:format="Dropdown" ma:internalName="Arup_TeamSpaceProjectStage">
      <xsd:simpleType>
        <xsd:restriction base="dms:Choice">
          <xsd:enumeration value="Not Specified"/>
          <xsd:enumeration value="Concept"/>
          <xsd:enumeration value="Scheme"/>
          <xsd:enumeration value="Detailed Design"/>
          <xsd:enumeration value="Tender"/>
          <xsd:enumeration value="Construction"/>
          <xsd:enumeration value="Handover"/>
          <xsd:enumeration value="As-Built"/>
        </xsd:restriction>
      </xsd:simpleType>
    </xsd:element>
    <xsd:element name="Arup_TeamSpaceDocumentStatus" ma:index="18" nillable="true" ma:displayName="Status" ma:format="Dropdown" ma:indexed="true" ma:internalName="Arup_TeamSpaceDocumentStatus">
      <xsd:simpleType>
        <xsd:restriction base="dms:Choice">
          <xsd:enumeration value="Draft"/>
          <xsd:enumeration value="Issued"/>
        </xsd:restriction>
      </xsd:simpleType>
    </xsd:element>
    <xsd:element name="Arup_TeamSpaceWorkstreamInternal" ma:index="19" nillable="true" ma:displayName="Workstream" ma:format="Dropdown" ma:internalName="Arup_TeamSpaceWorkstreamInternal">
      <xsd:simpleType>
        <xsd:restriction base="dms:Choice">
          <xsd:enumeration value="Architecture"/>
          <xsd:enumeration value="Structures"/>
          <xsd:enumeration value="MEP"/>
          <xsd:enumeration value="Rail"/>
          <xsd:enumeration value="Highways and Civils"/>
          <xsd:enumeration value="Commission &amp; Scope"/>
          <xsd:enumeration value="Costs &amp; Fees"/>
          <xsd:enumeration value="Health &amp; Safety"/>
          <xsd:enumeration value="Project Controls"/>
          <xsd:enumeration value="Schedule"/>
          <xsd:enumeration value="Team"/>
          <xsd:enumeration value="Quality Assurance"/>
        </xsd:restriction>
      </xsd:simpleType>
    </xsd:element>
    <xsd:element name="Arup_TeamSpaceMustRead" ma:index="20" nillable="true" ma:displayName="Must Read" ma:default="0" ma:description="Indicates that the current document is important and must be read. This may take up to 15 minutes to appear in the 'Must Read' panel" ma:internalName="Arup_TeamSpaceMustRead">
      <xsd:simpleType>
        <xsd:restriction base="dms:Boolean"/>
      </xsd:simpleType>
    </xsd:element>
    <xsd:element name="Arup_TeamSpaceDeliverable" ma:index="21" nillable="true" ma:displayName="Deliverable" ma:default="0" ma:indexed="true" ma:internalName="Arup_TeamSpaceDeliverable">
      <xsd:simpleType>
        <xsd:restriction base="dms:Boolean"/>
      </xsd:simpleType>
    </xsd:element>
    <xsd:element name="TeamSpaceRevision" ma:index="22" nillable="true" ma:displayName="Revision" ma:description="User-editable version number" ma:internalName="TeamSpaceRevision">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dbd53dc-bc27-4a3f-bf69-eb1938e2e984" elementFormDefault="qualified">
    <xsd:import namespace="http://schemas.microsoft.com/office/2006/documentManagement/types"/>
    <xsd:import namespace="http://schemas.microsoft.com/office/infopath/2007/PartnerControls"/>
    <xsd:element name="MediaServiceMetadata" ma:index="23" nillable="true" ma:displayName="MediaServiceMetadata" ma:hidden="true" ma:internalName="MediaServiceMetadata" ma:readOnly="true">
      <xsd:simpleType>
        <xsd:restriction base="dms:Note"/>
      </xsd:simpleType>
    </xsd:element>
    <xsd:element name="MediaServiceFastMetadata" ma:index="24" nillable="true" ma:displayName="MediaServiceFastMetadata" ma:hidden="true" ma:internalName="MediaServiceFastMetadata" ma:readOnly="true">
      <xsd:simpleType>
        <xsd:restriction base="dms:Note"/>
      </xsd:simpleType>
    </xsd:element>
    <xsd:element name="MediaServiceSearchProperties" ma:index="25" nillable="true" ma:displayName="MediaServiceSearchProperties" ma:hidden="true" ma:internalName="MediaServiceSearchProperties" ma:readOnly="true">
      <xsd:simpleType>
        <xsd:restriction base="dms:Note"/>
      </xsd:simpleType>
    </xsd:element>
    <xsd:element name="MediaServiceObjectDetectorVersions" ma:index="26" nillable="true" ma:displayName="MediaServiceObjectDetectorVersions" ma:hidden="true" ma:indexed="true" ma:internalName="MediaServiceObjectDetectorVersions" ma:readOnly="true">
      <xsd:simpleType>
        <xsd:restriction base="dms:Text"/>
      </xsd:simpleType>
    </xsd:element>
    <xsd:element name="lcf76f155ced4ddcb4097134ff3c332f" ma:index="28" nillable="true" ma:taxonomy="true" ma:internalName="lcf76f155ced4ddcb4097134ff3c332f" ma:taxonomyFieldName="MediaServiceImageTags" ma:displayName="Image Tags" ma:readOnly="false" ma:fieldId="{5cf76f15-5ced-4ddc-b409-7134ff3c332f}" ma:taxonomyMulti="true" ma:sspId="5f907feb-2135-424b-9e5e-2a3ef7dbb37b" ma:termSetId="09814cd3-568e-fe90-9814-8d621ff8fb84" ma:anchorId="fba54fb3-c3e1-fe81-a776-ca4b69148c4d" ma:open="true" ma:isKeyword="false">
      <xsd:complexType>
        <xsd:sequence>
          <xsd:element ref="pc:Terms" minOccurs="0" maxOccurs="1"/>
        </xsd:sequence>
      </xsd:complexType>
    </xsd:element>
    <xsd:element name="MediaServiceDateTaken" ma:index="29" nillable="true" ma:displayName="MediaServiceDateTaken" ma:hidden="true" ma:indexed="true" ma:internalName="MediaServiceDateTaken" ma:readOnly="true">
      <xsd:simpleType>
        <xsd:restriction base="dms:Text"/>
      </xsd:simpleType>
    </xsd:element>
    <xsd:element name="MediaServiceOCR" ma:index="30" nillable="true" ma:displayName="Extracted Text" ma:internalName="MediaServiceOCR" ma:readOnly="true">
      <xsd:simpleType>
        <xsd:restriction base="dms:Note">
          <xsd:maxLength value="255"/>
        </xsd:restriction>
      </xsd:simpleType>
    </xsd:element>
    <xsd:element name="MediaServiceGenerationTime" ma:index="31" nillable="true" ma:displayName="MediaServiceGenerationTime" ma:hidden="true" ma:internalName="MediaServiceGenerationTime" ma:readOnly="true">
      <xsd:simpleType>
        <xsd:restriction base="dms:Text"/>
      </xsd:simpleType>
    </xsd:element>
    <xsd:element name="MediaServiceEventHashCode" ma:index="32" nillable="true" ma:displayName="MediaServiceEventHashCode" ma:hidden="true" ma:internalName="MediaServiceEventHashCode" ma:readOnly="true">
      <xsd:simpleType>
        <xsd:restriction base="dms:Text"/>
      </xsd:simpleType>
    </xsd:element>
    <xsd:element name="MediaServiceLocation" ma:index="33" nillable="true" ma:displayName="Location" ma:indexed="true"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Arup_TeamSpaceDeliverable xmlns="6655d612-3260-458f-8a45-e9da632a19cc">false</Arup_TeamSpaceDeliverable>
    <Arup_TeamSpaceProjectStage xmlns="6655d612-3260-458f-8a45-e9da632a19cc" xsi:nil="true"/>
    <Arup_TeamSpaceDocumentStatus xmlns="6655d612-3260-458f-8a45-e9da632a19cc" xsi:nil="true"/>
    <Arup_TeamSpaceMustRead xmlns="6655d612-3260-458f-8a45-e9da632a19cc">false</Arup_TeamSpaceMustRead>
    <lcf76f155ced4ddcb4097134ff3c332f xmlns="bdbd53dc-bc27-4a3f-bf69-eb1938e2e984">
      <Terms xmlns="http://schemas.microsoft.com/office/infopath/2007/PartnerControls"/>
    </lcf76f155ced4ddcb4097134ff3c332f>
    <CO_Description xmlns="6655d612-3260-458f-8a45-e9da632a19cc" xsi:nil="true"/>
    <TaxCatchAll xmlns="6655d612-3260-458f-8a45-e9da632a19cc" xsi:nil="true"/>
    <nc695c5aeb184e52bf78fb52672e0b9d xmlns="6655d612-3260-458f-8a45-e9da632a19cc">
      <Terms xmlns="http://schemas.microsoft.com/office/infopath/2007/PartnerControls"/>
    </nc695c5aeb184e52bf78fb52672e0b9d>
    <o9707bc871d6428696dc7fdce2fc1966 xmlns="6655d612-3260-458f-8a45-e9da632a19cc">
      <Terms xmlns="http://schemas.microsoft.com/office/infopath/2007/PartnerControls"/>
    </o9707bc871d6428696dc7fdce2fc1966>
    <ja38ea1158ed452e9308a795972805b9 xmlns="6655d612-3260-458f-8a45-e9da632a19cc">
      <Terms xmlns="http://schemas.microsoft.com/office/infopath/2007/PartnerControls"/>
    </ja38ea1158ed452e9308a795972805b9>
    <Arup_TeamSpaceWorkstreamInternal xmlns="6655d612-3260-458f-8a45-e9da632a19cc" xsi:nil="true"/>
    <TeamSpaceRevision xmlns="6655d612-3260-458f-8a45-e9da632a19cc" xsi:nil="true"/>
  </documentManagement>
</p:properties>
</file>

<file path=customXml/item4.xml><?xml version="1.0" encoding="utf-8"?>
<TemplafyTemplateConfiguration><![CDATA[{"transformationConfigurations":[{"colorTheme":"{{DataSources.ColorThemes[\"Arup\"].ColorTheme}}","disableUpdates":false,"type":"colorTheme"}],"templateName":"Arup Blank","templateDescription":"","enableDocumentContentUpdater":false,"version":"2.0"}]]></TemplafyTemplateConfiguration>
</file>

<file path=customXml/item5.xml><?xml version="1.0" encoding="utf-8"?>
<TemplafyFormConfiguration><![CDATA[{"formFields":[],"formDataEntries":[]}]]></TemplafyFormConfiguration>
</file>

<file path=customXml/itemProps1.xml><?xml version="1.0" encoding="utf-8"?>
<ds:datastoreItem xmlns:ds="http://schemas.openxmlformats.org/officeDocument/2006/customXml" ds:itemID="{DA6FE9B3-F561-43DC-8B5F-165814419D9A}"/>
</file>

<file path=customXml/itemProps2.xml><?xml version="1.0" encoding="utf-8"?>
<ds:datastoreItem xmlns:ds="http://schemas.openxmlformats.org/officeDocument/2006/customXml" ds:itemID="{487090F1-CD75-4303-88D2-0D37AB99346E}"/>
</file>

<file path=customXml/itemProps3.xml><?xml version="1.0" encoding="utf-8"?>
<ds:datastoreItem xmlns:ds="http://schemas.openxmlformats.org/officeDocument/2006/customXml" ds:itemID="{9ADB0834-5214-4A48-92DC-5A8575CB17BF}"/>
</file>

<file path=customXml/itemProps4.xml><?xml version="1.0" encoding="utf-8"?>
<ds:datastoreItem xmlns:ds="http://schemas.openxmlformats.org/officeDocument/2006/customXml" ds:itemID="{E59C169C-5B71-4139-B067-6BD7D31FA149}"/>
</file>

<file path=customXml/itemProps5.xml><?xml version="1.0" encoding="utf-8"?>
<ds:datastoreItem xmlns:ds="http://schemas.openxmlformats.org/officeDocument/2006/customXml" ds:itemID="{62CB8C1F-D40D-4C86-BB4B-0CF96D922D6C}"/>
</file>

<file path=docMetadata/LabelInfo.xml><?xml version="1.0" encoding="utf-8"?>
<clbl:labelList xmlns:clbl="http://schemas.microsoft.com/office/2020/mipLabelMetadata">
  <clbl:label id="{82fa3fd3-029b-403d-91b4-1dc930cb0e60}" enabled="1" method="Standard" siteId="{4ae48b41-0137-4599-8661-fc641fe77bea}" contentBits="0" removed="0"/>
</clbl:labelList>
</file>

<file path=docProps/app.xml><?xml version="1.0" encoding="utf-8"?>
<Properties xmlns="http://schemas.openxmlformats.org/officeDocument/2006/extended-properties" xmlns:vt="http://schemas.openxmlformats.org/officeDocument/2006/docPropsVTypes">
  <Application>Microsoft Excel Online</Application>
  <Manager/>
  <Company/>
  <HyperlinkBase/>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Chris Heath</dc:creator>
  <cp:keywords/>
  <dc:description/>
  <cp:lastModifiedBy/>
  <cp:revision/>
  <dcterms:created xsi:type="dcterms:W3CDTF">2025-01-13T15:23:52Z</dcterms:created>
  <dcterms:modified xsi:type="dcterms:W3CDTF">2025-02-26T13:48:49Z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82fa3fd3-029b-403d-91b4-1dc930cb0e60_Enabled">
    <vt:lpwstr>true</vt:lpwstr>
  </property>
  <property fmtid="{D5CDD505-2E9C-101B-9397-08002B2CF9AE}" pid="3" name="MSIP_Label_82fa3fd3-029b-403d-91b4-1dc930cb0e60_SetDate">
    <vt:lpwstr>2022-03-01T21:00:43Z</vt:lpwstr>
  </property>
  <property fmtid="{D5CDD505-2E9C-101B-9397-08002B2CF9AE}" pid="4" name="MSIP_Label_82fa3fd3-029b-403d-91b4-1dc930cb0e60_Method">
    <vt:lpwstr>Privileged</vt:lpwstr>
  </property>
  <property fmtid="{D5CDD505-2E9C-101B-9397-08002B2CF9AE}" pid="5" name="MSIP_Label_82fa3fd3-029b-403d-91b4-1dc930cb0e60_Name">
    <vt:lpwstr>82fa3fd3-029b-403d-91b4-1dc930cb0e60</vt:lpwstr>
  </property>
  <property fmtid="{D5CDD505-2E9C-101B-9397-08002B2CF9AE}" pid="6" name="MSIP_Label_82fa3fd3-029b-403d-91b4-1dc930cb0e60_SiteId">
    <vt:lpwstr>4ae48b41-0137-4599-8661-fc641fe77bea</vt:lpwstr>
  </property>
  <property fmtid="{D5CDD505-2E9C-101B-9397-08002B2CF9AE}" pid="7" name="MSIP_Label_82fa3fd3-029b-403d-91b4-1dc930cb0e60_ActionId">
    <vt:lpwstr>fe0e749a-613b-4eba-a7c1-9cad1fe1868c</vt:lpwstr>
  </property>
  <property fmtid="{D5CDD505-2E9C-101B-9397-08002B2CF9AE}" pid="8" name="MSIP_Label_82fa3fd3-029b-403d-91b4-1dc930cb0e60_ContentBits">
    <vt:lpwstr>0</vt:lpwstr>
  </property>
  <property fmtid="{D5CDD505-2E9C-101B-9397-08002B2CF9AE}" pid="9" name="TemplafyTenantId">
    <vt:lpwstr>arup</vt:lpwstr>
  </property>
  <property fmtid="{D5CDD505-2E9C-101B-9397-08002B2CF9AE}" pid="10" name="TemplafyTemplateId">
    <vt:lpwstr>1078141529260557006</vt:lpwstr>
  </property>
  <property fmtid="{D5CDD505-2E9C-101B-9397-08002B2CF9AE}" pid="11" name="TemplafyUserProfileId">
    <vt:lpwstr>637792308191171814</vt:lpwstr>
  </property>
  <property fmtid="{D5CDD505-2E9C-101B-9397-08002B2CF9AE}" pid="12" name="TemplafyLanguageCode">
    <vt:lpwstr>en-GB</vt:lpwstr>
  </property>
  <property fmtid="{D5CDD505-2E9C-101B-9397-08002B2CF9AE}" pid="13" name="TemplafyFromBlank">
    <vt:bool>true</vt:bool>
  </property>
  <property fmtid="{D5CDD505-2E9C-101B-9397-08002B2CF9AE}" pid="14" name="ContentTypeId">
    <vt:lpwstr>0x0101002392094CBAD04C3AB0B65532217FA45A0100ACA019E0C3A3B44FA7A997605A8EF88C</vt:lpwstr>
  </property>
  <property fmtid="{D5CDD505-2E9C-101B-9397-08002B2CF9AE}" pid="15" name="MediaServiceImageTags">
    <vt:lpwstr/>
  </property>
  <property fmtid="{D5CDD505-2E9C-101B-9397-08002B2CF9AE}" pid="16" name="CO_Topics">
    <vt:lpwstr/>
  </property>
  <property fmtid="{D5CDD505-2E9C-101B-9397-08002B2CF9AE}" pid="17" name="Arup_TypeOfContent">
    <vt:lpwstr/>
  </property>
  <property fmtid="{D5CDD505-2E9C-101B-9397-08002B2CF9AE}" pid="18" name="CO_Communities">
    <vt:lpwstr/>
  </property>
</Properties>
</file>